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y="5143500" cx="9144000"/>
  <p:notesSz cx="6858000" cy="9144000"/>
  <p:embeddedFontLst>
    <p:embeddedFont>
      <p:font typeface="Raleway ExtraBold"/>
      <p:bold r:id="rId71"/>
      <p:boldItalic r:id="rId72"/>
    </p:embeddedFont>
    <p:embeddedFont>
      <p:font typeface="Inter Light"/>
      <p:regular r:id="rId73"/>
      <p:bold r:id="rId74"/>
      <p:italic r:id="rId75"/>
      <p:boldItalic r:id="rId76"/>
    </p:embeddedFont>
    <p:embeddedFont>
      <p:font typeface="PT Sans Narrow"/>
      <p:regular r:id="rId77"/>
      <p:bold r:id="rId78"/>
    </p:embeddedFont>
    <p:embeddedFont>
      <p:font typeface="Open Sans SemiBold"/>
      <p:regular r:id="rId79"/>
      <p:bold r:id="rId80"/>
      <p:italic r:id="rId81"/>
      <p:boldItalic r:id="rId82"/>
    </p:embeddedFont>
    <p:embeddedFont>
      <p:font typeface="Open Sans Medium"/>
      <p:regular r:id="rId83"/>
      <p:bold r:id="rId84"/>
      <p:italic r:id="rId85"/>
      <p:boldItalic r:id="rId86"/>
    </p:embeddedFont>
    <p:embeddedFont>
      <p:font typeface="Open Sans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4B8BC32-DEAB-4A11-8AB4-07EA14A0FE2F}">
  <a:tblStyle styleId="{B4B8BC32-DEAB-4A11-8AB4-07EA14A0FE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OpenSansMedium-bold.fntdata"/><Relationship Id="rId83" Type="http://schemas.openxmlformats.org/officeDocument/2006/relationships/font" Target="fonts/OpenSansMedium-regular.fntdata"/><Relationship Id="rId42" Type="http://schemas.openxmlformats.org/officeDocument/2006/relationships/slide" Target="slides/slide36.xml"/><Relationship Id="rId86" Type="http://schemas.openxmlformats.org/officeDocument/2006/relationships/font" Target="fonts/OpenSansMedium-boldItalic.fntdata"/><Relationship Id="rId41" Type="http://schemas.openxmlformats.org/officeDocument/2006/relationships/slide" Target="slides/slide35.xml"/><Relationship Id="rId85" Type="http://schemas.openxmlformats.org/officeDocument/2006/relationships/font" Target="fonts/OpenSansMedium-italic.fntdata"/><Relationship Id="rId44" Type="http://schemas.openxmlformats.org/officeDocument/2006/relationships/slide" Target="slides/slide38.xml"/><Relationship Id="rId88" Type="http://schemas.openxmlformats.org/officeDocument/2006/relationships/font" Target="fonts/OpenSans-bold.fntdata"/><Relationship Id="rId43" Type="http://schemas.openxmlformats.org/officeDocument/2006/relationships/slide" Target="slides/slide37.xml"/><Relationship Id="rId87" Type="http://schemas.openxmlformats.org/officeDocument/2006/relationships/font" Target="fonts/OpenSans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OpenSans-italic.fntdata"/><Relationship Id="rId80" Type="http://schemas.openxmlformats.org/officeDocument/2006/relationships/font" Target="fonts/OpenSansSemiBold-bold.fntdata"/><Relationship Id="rId82" Type="http://schemas.openxmlformats.org/officeDocument/2006/relationships/font" Target="fonts/OpenSansSemiBold-boldItalic.fntdata"/><Relationship Id="rId81" Type="http://schemas.openxmlformats.org/officeDocument/2006/relationships/font" Target="fonts/OpenSans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InterLight-regular.fntdata"/><Relationship Id="rId72" Type="http://schemas.openxmlformats.org/officeDocument/2006/relationships/font" Target="fonts/RalewayExtraBold-boldItalic.fntdata"/><Relationship Id="rId31" Type="http://schemas.openxmlformats.org/officeDocument/2006/relationships/slide" Target="slides/slide25.xml"/><Relationship Id="rId75" Type="http://schemas.openxmlformats.org/officeDocument/2006/relationships/font" Target="fonts/InterLight-italic.fntdata"/><Relationship Id="rId30" Type="http://schemas.openxmlformats.org/officeDocument/2006/relationships/slide" Target="slides/slide24.xml"/><Relationship Id="rId74" Type="http://schemas.openxmlformats.org/officeDocument/2006/relationships/font" Target="fonts/InterLight-bold.fntdata"/><Relationship Id="rId33" Type="http://schemas.openxmlformats.org/officeDocument/2006/relationships/slide" Target="slides/slide27.xml"/><Relationship Id="rId77" Type="http://schemas.openxmlformats.org/officeDocument/2006/relationships/font" Target="fonts/PTSansNarrow-regular.fntdata"/><Relationship Id="rId32" Type="http://schemas.openxmlformats.org/officeDocument/2006/relationships/slide" Target="slides/slide26.xml"/><Relationship Id="rId76" Type="http://schemas.openxmlformats.org/officeDocument/2006/relationships/font" Target="fonts/InterLight-boldItalic.fntdata"/><Relationship Id="rId35" Type="http://schemas.openxmlformats.org/officeDocument/2006/relationships/slide" Target="slides/slide29.xml"/><Relationship Id="rId79" Type="http://schemas.openxmlformats.org/officeDocument/2006/relationships/font" Target="fonts/OpenSansSemiBold-regular.fntdata"/><Relationship Id="rId34" Type="http://schemas.openxmlformats.org/officeDocument/2006/relationships/slide" Target="slides/slide28.xml"/><Relationship Id="rId78" Type="http://schemas.openxmlformats.org/officeDocument/2006/relationships/font" Target="fonts/PTSansNarrow-bold.fntdata"/><Relationship Id="rId71" Type="http://schemas.openxmlformats.org/officeDocument/2006/relationships/font" Target="fonts/RalewayExtraBold-bold.fntdata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0" Type="http://schemas.openxmlformats.org/officeDocument/2006/relationships/font" Target="fonts/OpenSans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6c529f2ca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a6c529f2ca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6c529f2ca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6c529f2ca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6c529f2ca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a6c529f2ca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a6c529f2ca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a6c529f2ca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6c529f2ca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a6c529f2ca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6c529f2ca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a6c529f2ca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a6c529f2ca_9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a6c529f2ca_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a6c529f2ca_9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a6c529f2ca_9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a6c529f2ca_9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a6c529f2ca_9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a6c529f2ca_9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a6c529f2ca_9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6c529f2c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6c529f2c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6c529f2ca_9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a6c529f2ca_9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vi"/>
              <a:t>Do xác suất là các giá trị nhỏ h</a:t>
            </a:r>
            <a:r>
              <a:rPr lang="vi"/>
              <a:t>ơn 1, nên nhiều giá trị xác suất nhiều điểm nhân với nhau thì quá nhỏ, tiến về 0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vi"/>
              <a:t>Hàm logarit chuyển đổi các phép nhân thành cộng -&gt; Dễ dàng đạo hàm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vi"/>
              <a:t>Logarit là hàm đồng biến -&gt; Hàm likelihood và log-likelihood cùng điểm cực đại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a6c529f2ca_9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a6c529f2ca_9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6c529f2ca_9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a6c529f2ca_9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Why Use the Exponential?</a:t>
            </a:r>
            <a:endParaRPr i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i="1" lang="vi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Always Positive</a:t>
            </a:r>
            <a:endParaRPr i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i="1" lang="vi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Amplifies Differences</a:t>
            </a:r>
            <a:endParaRPr i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i="1" lang="vi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Differentiable -&gt; easy gradients!)</a:t>
            </a:r>
            <a:endParaRPr i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-"/>
            </a:pPr>
            <a:r>
              <a:rPr i="1" lang="vi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Preserves Ranking</a:t>
            </a:r>
            <a:endParaRPr i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Dùng để chuyển 1 vector các số thực thành dạng phân phối xác suất</a:t>
            </a:r>
            <a:endParaRPr i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6c529f2ca_9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a6c529f2ca_9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6c529f2ca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a6c529f2ca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aff120c50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aff120c50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6c529f2c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a6c529f2c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a6c529f2c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a6c529f2c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6db22b7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a6db22b7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a6c529f2c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a6c529f2c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a6db22b71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a6db22b71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a6c529f2c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a6c529f2c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6db22b71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a6db22b71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a6c529f2c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a6c529f2c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6c529f2ca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a6c529f2ca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a6c529f2c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a6c529f2c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a6c529f2c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a6c529f2c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a6db22b71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a6db22b71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6c529f2c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6c529f2c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a6c529f2c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a6c529f2c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a6c529f2c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a6c529f2c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ff120c50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ff120c50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a6c529f2ca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a6c529f2ca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a6c529f2c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a6c529f2c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a6c529f2c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a6c529f2c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a6c529f2ca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a6c529f2ca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biến đổi chi tiết hơn L =&gt; L_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a6c529f2c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a6c529f2c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a6c529f2ca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a6c529f2ca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dư T chỗ u_c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a6c529f2c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a6c529f2c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a6c529f2ca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a6c529f2ca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a6c529f2ca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a6c529f2ca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a6c529f2ca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a6c529f2ca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6db22b71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6db22b71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a6c529f2ca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a6c529f2ca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a6c529f2ca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a6c529f2ca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a6c529f2ca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a6c529f2ca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a6c529f2ca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a6c529f2ca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a6c529f2ca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a6c529f2ca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a6c529f2ca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a6c529f2ca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b033fcd2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b033fcd2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a6c529f2c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a6c529f2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a6c529f2ca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a6c529f2ca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a6c529f2c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a6c529f2c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a6c529f2ca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a6c529f2ca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a6c529f2ca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a6c529f2ca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a6c529f2c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a6c529f2c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b033fcd21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b033fcd21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a6c529f2c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a6c529f2c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a6db22b71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a6db22b71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6c529f2ca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a6c529f2ca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6c529f2ca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a6c529f2ca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6c529f2ca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6c529f2ca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Relationship Id="rId6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12.png"/><Relationship Id="rId6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42.png"/><Relationship Id="rId5" Type="http://schemas.openxmlformats.org/officeDocument/2006/relationships/image" Target="../media/image21.png"/><Relationship Id="rId6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26.png"/><Relationship Id="rId5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1.png"/><Relationship Id="rId4" Type="http://schemas.openxmlformats.org/officeDocument/2006/relationships/image" Target="../media/image21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Relationship Id="rId4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Relationship Id="rId4" Type="http://schemas.openxmlformats.org/officeDocument/2006/relationships/image" Target="../media/image62.png"/><Relationship Id="rId5" Type="http://schemas.openxmlformats.org/officeDocument/2006/relationships/image" Target="../media/image56.png"/><Relationship Id="rId6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Relationship Id="rId4" Type="http://schemas.openxmlformats.org/officeDocument/2006/relationships/image" Target="../media/image3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Relationship Id="rId5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Relationship Id="rId4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Relationship Id="rId4" Type="http://schemas.openxmlformats.org/officeDocument/2006/relationships/image" Target="../media/image5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Relationship Id="rId4" Type="http://schemas.openxmlformats.org/officeDocument/2006/relationships/image" Target="../media/image7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7.png"/><Relationship Id="rId4" Type="http://schemas.openxmlformats.org/officeDocument/2006/relationships/image" Target="../media/image7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10" Type="http://schemas.openxmlformats.org/officeDocument/2006/relationships/image" Target="../media/image72.png"/><Relationship Id="rId9" Type="http://schemas.openxmlformats.org/officeDocument/2006/relationships/image" Target="../media/image78.png"/><Relationship Id="rId5" Type="http://schemas.openxmlformats.org/officeDocument/2006/relationships/image" Target="../media/image54.png"/><Relationship Id="rId6" Type="http://schemas.openxmlformats.org/officeDocument/2006/relationships/image" Target="../media/image71.png"/><Relationship Id="rId7" Type="http://schemas.openxmlformats.org/officeDocument/2006/relationships/image" Target="../media/image75.png"/><Relationship Id="rId8" Type="http://schemas.openxmlformats.org/officeDocument/2006/relationships/image" Target="../media/image7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5" Type="http://schemas.openxmlformats.org/officeDocument/2006/relationships/image" Target="../media/image6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png"/><Relationship Id="rId4" Type="http://schemas.openxmlformats.org/officeDocument/2006/relationships/image" Target="../media/image66.png"/><Relationship Id="rId5" Type="http://schemas.openxmlformats.org/officeDocument/2006/relationships/image" Target="../media/image6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/>
        </p:nvSpPr>
        <p:spPr>
          <a:xfrm>
            <a:off x="2329050" y="1832850"/>
            <a:ext cx="448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Word Embedding</a:t>
            </a:r>
            <a:endParaRPr sz="36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2604150" y="2871775"/>
            <a:ext cx="3935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Group 13</a:t>
            </a:r>
            <a:endParaRPr b="1" sz="2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1956000" y="3528175"/>
            <a:ext cx="523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Instructor</a:t>
            </a:r>
            <a:r>
              <a:rPr b="1" lang="vi" sz="2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Dr. Nguyễn An Khương</a:t>
            </a:r>
            <a:endParaRPr b="1" sz="2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The One-Hot Encoding Approach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Why is One-Hot a bad choice?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11700" y="1661775"/>
            <a:ext cx="82245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While simple, One-Hot encoding suffers from critical flaws: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High Dimensionality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: For 100,000 words, every vector length is 100,000. This is computationally wasteful.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Data Sparsity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: Vectors are mostly zeros, making gradient updates inefficient in neural networks.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Lack of Semantic Similarity (Orthogonality)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: In One-Hot space, every word is orthogonal ( 90∘ ) to every other word.The dot product of any two distinct words is always zero.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 model learns zero information about the relationship between synonyms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The One-Hot Encoding Approach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Transition to Probability-Based Representations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311700" y="1661775"/>
            <a:ext cx="82245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To overcome One-Hot limitations, we shift from counting to predicting.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We utilize Self-Supervised Learning based on the Distributional Hypothesis: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"A word is characterized by the company it keeps."</a:t>
            </a:r>
            <a:endParaRPr i="1"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By analyzing the probability of a word appearing within a specific context, Word2Vec (CBOW/Skip-gram) learns dense vectors where similar words have similar probability distributions.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0" y="45894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[Reference] Mikolov, T., Sutskever, I., Chen, K., Corrado, G. S., &amp; Dean, J. (2013). Distributed representations of words and phrases and their compositionality.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Dot Product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311700" y="1661775"/>
            <a:ext cx="82245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Definition: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Geometrically, it relates to the angle  θ :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250" y="2162350"/>
            <a:ext cx="3990975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8338" y="3915225"/>
            <a:ext cx="2371725" cy="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Cosine Similarity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311700" y="1661775"/>
            <a:ext cx="8224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To overcome the magnitude dependency of the dot product, we use Cosine Similarity. This is the gold standard in NLP for determining semantic similarity. It measures the cosine of the angle  θ  between two vectors.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900" y="3358475"/>
            <a:ext cx="4598099" cy="12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is Conditional Probability?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38" y="1544325"/>
            <a:ext cx="8152336" cy="322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Formula of </a:t>
            </a: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Conditional Probability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525675" y="4411075"/>
            <a:ext cx="78921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Key Insight: </a:t>
            </a:r>
            <a:r>
              <a:rPr i="1" lang="vi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Conditioning = </a:t>
            </a:r>
            <a:r>
              <a:rPr b="1" i="1" lang="vi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narrowing down</a:t>
            </a:r>
            <a:r>
              <a:rPr i="1" lang="vi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 the sample space</a:t>
            </a:r>
            <a:endParaRPr i="1">
              <a:solidFill>
                <a:srgbClr val="1F1F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1300"/>
            <a:ext cx="8839197" cy="24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Conditional Probability (connection to Word2Vec)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625950" y="2788975"/>
            <a:ext cx="7892100" cy="21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Example: "The </a:t>
            </a:r>
            <a:r>
              <a:rPr b="1" lang="vi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cat</a:t>
            </a:r>
            <a:r>
              <a:rPr b="1" lang="vi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 sat on the mat"</a:t>
            </a:r>
            <a:endParaRPr b="1">
              <a:solidFill>
                <a:srgbClr val="1F1F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1F1F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Open Sans"/>
              <a:buChar char="●"/>
            </a:pPr>
            <a:r>
              <a:rPr b="1" lang="vi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Skip-Gram </a:t>
            </a:r>
            <a:r>
              <a:rPr lang="vi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asks: Given "cat", predict:</a:t>
            </a:r>
            <a:endParaRPr>
              <a:solidFill>
                <a:srgbClr val="1F1F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1F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1F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1F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400"/>
              <a:buFont typeface="Open Sans"/>
              <a:buChar char="●"/>
            </a:pPr>
            <a:r>
              <a:rPr b="1" lang="vi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CBOW asks</a:t>
            </a:r>
            <a:r>
              <a:rPr lang="vi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: Given ["The","sat","on"], predict:</a:t>
            </a:r>
            <a:endParaRPr>
              <a:solidFill>
                <a:srgbClr val="1F1F1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00" y="1614124"/>
            <a:ext cx="5235051" cy="11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175" y="3597679"/>
            <a:ext cx="4797850" cy="4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1175" y="4461775"/>
            <a:ext cx="2861423" cy="4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is Maximum Likelihood Estimation (MLE)?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379075" y="1614125"/>
            <a:ext cx="7892100" cy="32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1F2328"/>
                </a:solidFill>
                <a:latin typeface="Open Sans"/>
                <a:ea typeface="Open Sans"/>
                <a:cs typeface="Open Sans"/>
                <a:sym typeface="Open Sans"/>
              </a:rPr>
              <a:t>Core Idea: </a:t>
            </a:r>
            <a:r>
              <a:rPr lang="vi">
                <a:solidFill>
                  <a:srgbClr val="1F2328"/>
                </a:solidFill>
                <a:latin typeface="Open Sans"/>
                <a:ea typeface="Open Sans"/>
                <a:cs typeface="Open Sans"/>
                <a:sym typeface="Open Sans"/>
              </a:rPr>
              <a:t>Find parameters that make observed data </a:t>
            </a:r>
            <a:r>
              <a:rPr b="1" lang="vi">
                <a:solidFill>
                  <a:srgbClr val="1F2328"/>
                </a:solidFill>
                <a:latin typeface="Open Sans"/>
                <a:ea typeface="Open Sans"/>
                <a:cs typeface="Open Sans"/>
                <a:sym typeface="Open Sans"/>
              </a:rPr>
              <a:t>MOST PROBABLE</a:t>
            </a:r>
            <a:endParaRPr b="1"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1F2328"/>
                </a:solidFill>
                <a:latin typeface="Open Sans"/>
                <a:ea typeface="Open Sans"/>
                <a:cs typeface="Open Sans"/>
                <a:sym typeface="Open Sans"/>
              </a:rPr>
              <a:t>Analogy:</a:t>
            </a:r>
            <a:r>
              <a:rPr lang="vi">
                <a:solidFill>
                  <a:srgbClr val="1F232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vi">
                <a:solidFill>
                  <a:srgbClr val="1F2328"/>
                </a:solidFill>
                <a:latin typeface="Open Sans"/>
                <a:ea typeface="Open Sans"/>
                <a:cs typeface="Open Sans"/>
                <a:sym typeface="Open Sans"/>
              </a:rPr>
              <a:t>"Detective work" - which best explains what we observed?</a:t>
            </a:r>
            <a:endParaRPr i="1"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7738" y="2273862"/>
            <a:ext cx="2988525" cy="5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Likelihood vs Probability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8" name="Google Shape;198;p31"/>
          <p:cNvSpPr txBox="1"/>
          <p:nvPr/>
        </p:nvSpPr>
        <p:spPr>
          <a:xfrm>
            <a:off x="379075" y="3028500"/>
            <a:ext cx="78921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1F2328"/>
                </a:solidFill>
                <a:latin typeface="Open Sans"/>
                <a:ea typeface="Open Sans"/>
                <a:cs typeface="Open Sans"/>
                <a:sym typeface="Open Sans"/>
              </a:rPr>
              <a:t>Key Insight: </a:t>
            </a:r>
            <a:r>
              <a:rPr i="1" lang="vi">
                <a:solidFill>
                  <a:srgbClr val="1F2328"/>
                </a:solidFill>
                <a:latin typeface="Open Sans"/>
                <a:ea typeface="Open Sans"/>
                <a:cs typeface="Open Sans"/>
                <a:sym typeface="Open Sans"/>
              </a:rPr>
              <a:t>Same number, different interpretation!</a:t>
            </a:r>
            <a:endParaRPr i="1"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Font typeface="Open Sans"/>
              <a:buChar char="●"/>
            </a:pPr>
            <a:r>
              <a:rPr lang="vi">
                <a:solidFill>
                  <a:srgbClr val="1F2328"/>
                </a:solidFill>
                <a:latin typeface="Open Sans"/>
                <a:ea typeface="Open Sans"/>
                <a:cs typeface="Open Sans"/>
                <a:sym typeface="Open Sans"/>
              </a:rPr>
              <a:t>Probability: Variable is fixed, Data varies</a:t>
            </a:r>
            <a:endParaRPr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Font typeface="Open Sans"/>
              <a:buChar char="●"/>
            </a:pPr>
            <a:r>
              <a:rPr lang="vi">
                <a:solidFill>
                  <a:srgbClr val="1F2328"/>
                </a:solidFill>
                <a:latin typeface="Open Sans"/>
                <a:ea typeface="Open Sans"/>
                <a:cs typeface="Open Sans"/>
                <a:sym typeface="Open Sans"/>
              </a:rPr>
              <a:t>Likelihood: Data is fixed, Variable varies</a:t>
            </a:r>
            <a:endParaRPr>
              <a:solidFill>
                <a:srgbClr val="1F232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75" y="1614126"/>
            <a:ext cx="6566700" cy="126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Team Members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aphicFrame>
        <p:nvGraphicFramePr>
          <p:cNvPr id="74" name="Google Shape;74;p14"/>
          <p:cNvGraphicFramePr/>
          <p:nvPr/>
        </p:nvGraphicFramePr>
        <p:xfrm>
          <a:off x="704525" y="176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{B4B8BC32-DEAB-4A11-8AB4-07EA14A0FE2F}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Name</a:t>
                      </a:r>
                      <a:endParaRPr b="1"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b="1" lang="vi" sz="18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Student ID</a:t>
                      </a:r>
                      <a:endParaRPr b="1" sz="1800">
                        <a:solidFill>
                          <a:srgbClr val="1F1F1F"/>
                        </a:solidFill>
                        <a:highlight>
                          <a:srgbClr val="FFFFFF"/>
                        </a:highlight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Ngô Hoài Tú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vi" sz="18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2570536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Nguyễn Hoàng Kiên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vi" sz="18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2570435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Huỳnh Đức Nhâm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vi" sz="18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2570154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Trần Quốc Việt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  <a:buNone/>
                      </a:pPr>
                      <a:r>
                        <a:rPr lang="vi" sz="18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2570276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Why Log-Likelihood?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50" y="1651325"/>
            <a:ext cx="8839201" cy="2672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2" name="Google Shape;212;p33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From MLE to Loss Function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4125"/>
            <a:ext cx="8839198" cy="3086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9" name="Google Shape;219;p34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is Softmax?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0" name="Google Shape;220;p34"/>
          <p:cNvSpPr txBox="1"/>
          <p:nvPr/>
        </p:nvSpPr>
        <p:spPr>
          <a:xfrm>
            <a:off x="311700" y="1744700"/>
            <a:ext cx="7991100" cy="2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latin typeface="Open Sans"/>
                <a:ea typeface="Open Sans"/>
                <a:cs typeface="Open Sans"/>
                <a:sym typeface="Open Sans"/>
              </a:rPr>
              <a:t>Purpose:</a:t>
            </a:r>
            <a:r>
              <a:rPr lang="vi">
                <a:latin typeface="Open Sans"/>
                <a:ea typeface="Open Sans"/>
                <a:cs typeface="Open Sans"/>
                <a:sym typeface="Open Sans"/>
              </a:rPr>
              <a:t> Convert arbitrary scores → </a:t>
            </a:r>
            <a:r>
              <a:rPr b="1" lang="vi">
                <a:latin typeface="Open Sans"/>
                <a:ea typeface="Open Sans"/>
                <a:cs typeface="Open Sans"/>
                <a:sym typeface="Open Sans"/>
              </a:rPr>
              <a:t>probability distribution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latin typeface="Open Sans"/>
                <a:ea typeface="Open Sans"/>
                <a:cs typeface="Open Sans"/>
                <a:sym typeface="Open Sans"/>
              </a:rPr>
              <a:t>Properties: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1. All outputs are positive (between 0 and 1)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2. All outputs sum to exactly 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latin typeface="Open Sans"/>
                <a:ea typeface="Open Sans"/>
                <a:cs typeface="Open Sans"/>
                <a:sym typeface="Open Sans"/>
              </a:rPr>
              <a:t>Perfect for:</a:t>
            </a:r>
            <a:r>
              <a:rPr lang="vi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vi">
                <a:latin typeface="Open Sans"/>
                <a:ea typeface="Open Sans"/>
                <a:cs typeface="Open Sans"/>
                <a:sym typeface="Open Sans"/>
              </a:rPr>
              <a:t>Multi-class classification where we need probability of each class</a:t>
            </a:r>
            <a:endParaRPr i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Prerequisite Mathematical Concepts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6" name="Google Shape;226;p35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Softmax Formula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88" y="1614125"/>
            <a:ext cx="7904818" cy="322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Self-Supervised Word to Vector Method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" name="Google Shape;233;p36"/>
          <p:cNvSpPr txBox="1"/>
          <p:nvPr/>
        </p:nvSpPr>
        <p:spPr>
          <a:xfrm>
            <a:off x="0" y="458940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[Reference] Mikolov, T., Sutskever, I., Chen, K., Corrado, G. S., &amp; Dean, J. (2013). Distributed representations of words and phrases and their compositionality.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Goal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39" name="Google Shape;239;p37"/>
          <p:cNvPicPr preferRelativeResize="0"/>
          <p:nvPr/>
        </p:nvPicPr>
        <p:blipFill rotWithShape="1">
          <a:blip r:embed="rId3">
            <a:alphaModFix/>
          </a:blip>
          <a:srcRect b="0" l="11914" r="12533" t="3818"/>
          <a:stretch/>
        </p:blipFill>
        <p:spPr>
          <a:xfrm>
            <a:off x="184000" y="1377625"/>
            <a:ext cx="3391900" cy="24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325" y="1225063"/>
            <a:ext cx="4642974" cy="269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8675" y="4571113"/>
            <a:ext cx="5213277" cy="2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 txBox="1"/>
          <p:nvPr/>
        </p:nvSpPr>
        <p:spPr>
          <a:xfrm>
            <a:off x="410600" y="4091025"/>
            <a:ext cx="316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Inter Light"/>
                <a:ea typeface="Inter Light"/>
                <a:cs typeface="Inter Light"/>
                <a:sym typeface="Inter Light"/>
              </a:rPr>
              <a:t>Similarity in vector space</a:t>
            </a:r>
            <a:endParaRPr sz="1800"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43" name="Google Shape;243;p37"/>
          <p:cNvSpPr txBox="1"/>
          <p:nvPr/>
        </p:nvSpPr>
        <p:spPr>
          <a:xfrm>
            <a:off x="4456563" y="4091025"/>
            <a:ext cx="410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latin typeface="Inter Light"/>
                <a:ea typeface="Inter Light"/>
                <a:cs typeface="Inter Light"/>
                <a:sym typeface="Inter Light"/>
              </a:rPr>
              <a:t>Optimize word offset technique</a:t>
            </a:r>
            <a:endParaRPr sz="1800"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Missions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9" name="Google Shape;249;p38"/>
          <p:cNvSpPr/>
          <p:nvPr/>
        </p:nvSpPr>
        <p:spPr>
          <a:xfrm>
            <a:off x="603575" y="1881600"/>
            <a:ext cx="2244900" cy="1553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Preserve the linear regularities among words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8"/>
          <p:cNvSpPr/>
          <p:nvPr/>
        </p:nvSpPr>
        <p:spPr>
          <a:xfrm>
            <a:off x="3416750" y="1881600"/>
            <a:ext cx="2244900" cy="1553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Maximize accuracy of simple algebraic vector operations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" name="Google Shape;251;p38"/>
          <p:cNvSpPr/>
          <p:nvPr/>
        </p:nvSpPr>
        <p:spPr>
          <a:xfrm>
            <a:off x="6229925" y="1881600"/>
            <a:ext cx="2244900" cy="1553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Minimizing computational complexity by using simple model</a:t>
            </a:r>
            <a:endParaRPr b="1" sz="1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7850"/>
            <a:ext cx="8839201" cy="345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Continuous Bag of Words Model (CBOW)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62" name="Google Shape;262;p40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Dual-Vector of a Word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63" name="Google Shape;263;p40"/>
          <p:cNvSpPr txBox="1"/>
          <p:nvPr/>
        </p:nvSpPr>
        <p:spPr>
          <a:xfrm>
            <a:off x="311700" y="1661775"/>
            <a:ext cx="822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We have a dictionary of words calling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. Suppose, each word at index </a:t>
            </a:r>
            <a:r>
              <a:rPr i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is represented by a vector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b="1" baseline="-25000" i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i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baseline="30000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) - This is also our desired outcome.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40"/>
          <p:cNvSpPr txBox="1"/>
          <p:nvPr/>
        </p:nvSpPr>
        <p:spPr>
          <a:xfrm>
            <a:off x="311700" y="2448325"/>
            <a:ext cx="852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A model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(not CBOW model) help us predict a blank in a sentence.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Ex: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"we are ___ friends forever"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M(“we”, “are”, “friends”, “forever”) = "good"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Continuous Bag of Words Model (CBOW)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70" name="Google Shape;270;p41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Dual-Vector of a Word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2499" y="2622413"/>
            <a:ext cx="3142926" cy="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625" y="1854088"/>
            <a:ext cx="8839201" cy="530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àm đẹp trang trình bày này"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Continuous Bag of Words Model (CBOW)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78" name="Google Shape;278;p42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Dual-Vector of a Word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79" name="Google Shape;279;p42"/>
          <p:cNvSpPr txBox="1"/>
          <p:nvPr/>
        </p:nvSpPr>
        <p:spPr>
          <a:xfrm>
            <a:off x="311700" y="1661775"/>
            <a:ext cx="822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We define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b="1" baseline="-25000" i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good  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i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baseline="30000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) to be the label of class “good”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0" name="Google Shape;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0413" y="2482725"/>
            <a:ext cx="3883175" cy="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2"/>
          <p:cNvSpPr txBox="1"/>
          <p:nvPr/>
        </p:nvSpPr>
        <p:spPr>
          <a:xfrm>
            <a:off x="311688" y="3549375"/>
            <a:ext cx="822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 blank word is called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center word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, the surrounding words are called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context words</a:t>
            </a:r>
            <a:endParaRPr b="1"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Continuous Bag of Words Model (CBOW)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 rotWithShape="1">
          <a:blip r:embed="rId3">
            <a:alphaModFix/>
          </a:blip>
          <a:srcRect b="6565" l="0" r="0" t="35691"/>
          <a:stretch/>
        </p:blipFill>
        <p:spPr>
          <a:xfrm>
            <a:off x="152400" y="2102700"/>
            <a:ext cx="8839201" cy="199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3"/>
          <p:cNvSpPr txBox="1"/>
          <p:nvPr/>
        </p:nvSpPr>
        <p:spPr>
          <a:xfrm>
            <a:off x="1326325" y="1459120"/>
            <a:ext cx="69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b="1" baseline="-25000" lang="vi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-1                </a:t>
            </a:r>
            <a:r>
              <a:rPr b="1" lang="vi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        v</a:t>
            </a:r>
            <a:r>
              <a:rPr b="1" baseline="-25000" lang="vi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-2</a:t>
            </a:r>
            <a:r>
              <a:rPr b="1" lang="vi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                 u</a:t>
            </a:r>
            <a:r>
              <a:rPr b="1" baseline="-25000" lang="vi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b="1" lang="vi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             v</a:t>
            </a:r>
            <a:r>
              <a:rPr b="1" baseline="-25000" lang="vi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b="1" lang="vi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               v</a:t>
            </a:r>
            <a:r>
              <a:rPr b="1" baseline="-25000" lang="vi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 baseline="-25000" sz="20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Continuous Bag of Words Model (CBOW)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94" name="Google Shape;294;p44"/>
          <p:cNvSpPr txBox="1"/>
          <p:nvPr/>
        </p:nvSpPr>
        <p:spPr>
          <a:xfrm>
            <a:off x="311700" y="1661775"/>
            <a:ext cx="822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Set context window size to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, we have: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44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Dual-Vector of a Word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311700" y="3515500"/>
            <a:ext cx="822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A word at index </a:t>
            </a:r>
            <a:r>
              <a:rPr b="1" i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in dictionary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has two vector (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baseline="30000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𝑣</a:t>
            </a:r>
            <a:r>
              <a:rPr b="1" baseline="-25000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is the feature vector (outcome) of a word - representing its context role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𝑢</a:t>
            </a:r>
            <a:r>
              <a:rPr b="1" baseline="-25000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is the auxiliary vector of a word - representing its center role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7" name="Google Shape;29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25" y="2164763"/>
            <a:ext cx="6686550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Continuous Bag of Words Model (CBOW)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03" name="Google Shape;303;p45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Dual-Vector of a Word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04" name="Google Shape;304;p45"/>
          <p:cNvSpPr txBox="1"/>
          <p:nvPr/>
        </p:nvSpPr>
        <p:spPr>
          <a:xfrm>
            <a:off x="385650" y="2462950"/>
            <a:ext cx="837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We define new vector concept calling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h ∈ ℝ</a:t>
            </a:r>
            <a:r>
              <a:rPr b="1" baseline="30000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𝑁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to represent the context (list of words, </a:t>
            </a:r>
            <a:r>
              <a:rPr b="1" lang="vi" sz="1800">
                <a:solidFill>
                  <a:srgbClr val="CC0000"/>
                </a:solidFill>
                <a:latin typeface="Open Sans"/>
                <a:ea typeface="Open Sans"/>
                <a:cs typeface="Open Sans"/>
                <a:sym typeface="Open Sans"/>
              </a:rPr>
              <a:t>not only a single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word) in vector space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305;p45"/>
          <p:cNvSpPr txBox="1"/>
          <p:nvPr/>
        </p:nvSpPr>
        <p:spPr>
          <a:xfrm>
            <a:off x="2641875" y="4000500"/>
            <a:ext cx="343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“we”  “are”  “friend”  “forever”</a:t>
            </a: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45"/>
          <p:cNvSpPr/>
          <p:nvPr/>
        </p:nvSpPr>
        <p:spPr>
          <a:xfrm>
            <a:off x="2275225" y="3946575"/>
            <a:ext cx="4000500" cy="593100"/>
          </a:xfrm>
          <a:prstGeom prst="rect">
            <a:avLst/>
          </a:prstGeom>
          <a:noFill/>
          <a:ln cap="flat" cmpd="sng" w="28575">
            <a:solidFill>
              <a:srgbClr val="1F1F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45"/>
          <p:cNvSpPr txBox="1"/>
          <p:nvPr/>
        </p:nvSpPr>
        <p:spPr>
          <a:xfrm>
            <a:off x="4054500" y="3439775"/>
            <a:ext cx="31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200">
                <a:latin typeface="Open Sans"/>
                <a:ea typeface="Open Sans"/>
                <a:cs typeface="Open Sans"/>
                <a:sym typeface="Open Sans"/>
              </a:rPr>
              <a:t>h</a:t>
            </a:r>
            <a:endParaRPr b="1"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Context to Center Word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13" name="Google Shape;313;p46"/>
          <p:cNvSpPr txBox="1"/>
          <p:nvPr/>
        </p:nvSpPr>
        <p:spPr>
          <a:xfrm>
            <a:off x="311700" y="763475"/>
            <a:ext cx="89187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e define a new simple model 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𝑀 ′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containing only two layers: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Input layer is context  </a:t>
            </a:r>
            <a:r>
              <a:rPr b="1" i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Output layer is One-hot vector  𝑦 ∈ ℝ</a:t>
            </a:r>
            <a:r>
              <a:rPr baseline="30000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|𝑉|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of the center word 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𝑤</a:t>
            </a:r>
            <a:r>
              <a:rPr b="1" baseline="-25000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𝑐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(c is index in Dict).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 output layer is handled with the softmax function</a:t>
            </a:r>
            <a:endParaRPr i="1"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4" name="Google Shape;314;p46"/>
          <p:cNvPicPr preferRelativeResize="0"/>
          <p:nvPr/>
        </p:nvPicPr>
        <p:blipFill rotWithShape="1">
          <a:blip r:embed="rId3">
            <a:alphaModFix/>
          </a:blip>
          <a:srcRect b="3817" l="0" r="0" t="5074"/>
          <a:stretch/>
        </p:blipFill>
        <p:spPr>
          <a:xfrm>
            <a:off x="1965275" y="2441075"/>
            <a:ext cx="4917349" cy="25299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6"/>
          <p:cNvSpPr txBox="1"/>
          <p:nvPr/>
        </p:nvSpPr>
        <p:spPr>
          <a:xfrm>
            <a:off x="3213350" y="4561200"/>
            <a:ext cx="36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endParaRPr b="1" sz="1800">
              <a:solidFill>
                <a:srgbClr val="1F1F1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6" name="Google Shape;316;p46"/>
          <p:cNvSpPr txBox="1"/>
          <p:nvPr/>
        </p:nvSpPr>
        <p:spPr>
          <a:xfrm>
            <a:off x="5392950" y="3495125"/>
            <a:ext cx="105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b="1" baseline="-25000" lang="vi" sz="1800">
                <a:solidFill>
                  <a:srgbClr val="1F1F1F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endParaRPr b="1" baseline="-25000" sz="1800">
              <a:solidFill>
                <a:srgbClr val="1F1F1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7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Context to Center Word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22" name="Google Shape;322;p47"/>
          <p:cNvPicPr preferRelativeResize="0"/>
          <p:nvPr/>
        </p:nvPicPr>
        <p:blipFill rotWithShape="1">
          <a:blip r:embed="rId3">
            <a:alphaModFix/>
          </a:blip>
          <a:srcRect b="0" l="18572" r="14645" t="0"/>
          <a:stretch/>
        </p:blipFill>
        <p:spPr>
          <a:xfrm>
            <a:off x="5162100" y="1137525"/>
            <a:ext cx="3848424" cy="325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748" y="894713"/>
            <a:ext cx="1123700" cy="3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7"/>
          <p:cNvSpPr txBox="1"/>
          <p:nvPr/>
        </p:nvSpPr>
        <p:spPr>
          <a:xfrm>
            <a:off x="311700" y="1416800"/>
            <a:ext cx="544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Following the softmax of this simple neural net,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we have: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47"/>
          <p:cNvSpPr txBox="1"/>
          <p:nvPr/>
        </p:nvSpPr>
        <p:spPr>
          <a:xfrm>
            <a:off x="311700" y="3194900"/>
            <a:ext cx="501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where y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is the output of the </a:t>
            </a: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i-th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unit in the output,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               is the </a:t>
            </a: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i-th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column of the matrix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 ’</a:t>
            </a:r>
            <a:endParaRPr b="1"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6" name="Google Shape;32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75" y="3703358"/>
            <a:ext cx="1235325" cy="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110050"/>
            <a:ext cx="4750648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8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Context to Center Word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33" name="Google Shape;3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48" y="894713"/>
            <a:ext cx="1123700" cy="3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8"/>
          <p:cNvSpPr txBox="1"/>
          <p:nvPr/>
        </p:nvSpPr>
        <p:spPr>
          <a:xfrm>
            <a:off x="311700" y="1416800"/>
            <a:ext cx="544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Following the softmax of this simple neural net,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we have: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5" name="Google Shape;335;p48"/>
          <p:cNvSpPr txBox="1"/>
          <p:nvPr/>
        </p:nvSpPr>
        <p:spPr>
          <a:xfrm>
            <a:off x="311700" y="3194900"/>
            <a:ext cx="501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where y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is the output of the </a:t>
            </a: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i-th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unit in the output,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               is the </a:t>
            </a: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i-th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column of the matrix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 ’</a:t>
            </a:r>
            <a:endParaRPr b="1"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36" name="Google Shape;33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75" y="3703358"/>
            <a:ext cx="1235325" cy="3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110050"/>
            <a:ext cx="4750648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8"/>
          <p:cNvPicPr preferRelativeResize="0"/>
          <p:nvPr/>
        </p:nvPicPr>
        <p:blipFill rotWithShape="1">
          <a:blip r:embed="rId6">
            <a:alphaModFix/>
          </a:blip>
          <a:srcRect b="0" l="2780" r="0" t="0"/>
          <a:stretch/>
        </p:blipFill>
        <p:spPr>
          <a:xfrm>
            <a:off x="5321700" y="1736075"/>
            <a:ext cx="3776774" cy="2202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Context to Center Word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44" name="Google Shape;344;p49"/>
          <p:cNvSpPr txBox="1"/>
          <p:nvPr/>
        </p:nvSpPr>
        <p:spPr>
          <a:xfrm>
            <a:off x="193000" y="823325"/>
            <a:ext cx="521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Call  𝑐  is the true index of the center word, the target of training is maximizing the probability: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5" name="Google Shape;345;p49"/>
          <p:cNvSpPr txBox="1"/>
          <p:nvPr/>
        </p:nvSpPr>
        <p:spPr>
          <a:xfrm>
            <a:off x="193000" y="2072613"/>
            <a:ext cx="521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maximum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𝑝(𝑤𝑜𝑟𝑑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𝑐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∣ 𝑥 = </a:t>
            </a:r>
            <a:r>
              <a:rPr b="1"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h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)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is related with the weights column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𝑊 ′(⋅,𝑐)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so we assign: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6" name="Google Shape;3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030" y="2924175"/>
            <a:ext cx="2964571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9"/>
          <p:cNvSpPr txBox="1"/>
          <p:nvPr/>
        </p:nvSpPr>
        <p:spPr>
          <a:xfrm>
            <a:off x="193000" y="3613375"/>
            <a:ext cx="125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Therefore: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8" name="Google Shape;348;p49"/>
          <p:cNvPicPr preferRelativeResize="0"/>
          <p:nvPr/>
        </p:nvPicPr>
        <p:blipFill rotWithShape="1">
          <a:blip r:embed="rId4">
            <a:alphaModFix/>
          </a:blip>
          <a:srcRect b="0" l="0" r="54636" t="0"/>
          <a:stretch/>
        </p:blipFill>
        <p:spPr>
          <a:xfrm>
            <a:off x="1446475" y="1560275"/>
            <a:ext cx="1907049" cy="4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100" y="4044475"/>
            <a:ext cx="4182402" cy="8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9"/>
          <p:cNvPicPr preferRelativeResize="0"/>
          <p:nvPr/>
        </p:nvPicPr>
        <p:blipFill rotWithShape="1">
          <a:blip r:embed="rId6">
            <a:alphaModFix/>
          </a:blip>
          <a:srcRect b="0" l="2780" r="0" t="0"/>
          <a:stretch/>
        </p:blipFill>
        <p:spPr>
          <a:xfrm>
            <a:off x="5099825" y="1606675"/>
            <a:ext cx="3998649" cy="23320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0"/>
          <p:cNvPicPr preferRelativeResize="0"/>
          <p:nvPr/>
        </p:nvPicPr>
        <p:blipFill rotWithShape="1">
          <a:blip r:embed="rId3">
            <a:alphaModFix/>
          </a:blip>
          <a:srcRect b="0" l="33094" r="11757" t="0"/>
          <a:stretch/>
        </p:blipFill>
        <p:spPr>
          <a:xfrm>
            <a:off x="5952300" y="690150"/>
            <a:ext cx="3127876" cy="415084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0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Surrounding words to </a:t>
            </a: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Context vector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57" name="Google Shape;357;p50"/>
          <p:cNvSpPr txBox="1"/>
          <p:nvPr/>
        </p:nvSpPr>
        <p:spPr>
          <a:xfrm>
            <a:off x="311700" y="921725"/>
            <a:ext cx="56406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We define a new simple model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𝑀 ``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containing only two layers: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- Input layer is multi-inputs which are One-hot vectors  𝑥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𝑖 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∈ ℝ</a:t>
            </a:r>
            <a:r>
              <a:rPr baseline="30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|𝑉|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for context  𝑤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,𝑤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,...,𝑤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2𝑚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Output layer is  𝑦 ∈ ℝ</a:t>
            </a:r>
            <a:r>
              <a:rPr baseline="30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𝑁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Target of </a:t>
            </a:r>
            <a:r>
              <a:rPr b="1"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M ’ ’</a:t>
            </a: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: the output vector is the representation of </a:t>
            </a:r>
            <a:r>
              <a:rPr b="1"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 context (list of words)</a:t>
            </a: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in vector space (vector h).</a:t>
            </a:r>
            <a:endParaRPr i="1"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Surrounding words to Context vector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63" name="Google Shape;363;p51"/>
          <p:cNvSpPr txBox="1"/>
          <p:nvPr/>
        </p:nvSpPr>
        <p:spPr>
          <a:xfrm>
            <a:off x="311700" y="921725"/>
            <a:ext cx="5257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We take the average of the vectors of the input context words, and use the product of the input: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4" name="Google Shape;3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1" y="1598827"/>
            <a:ext cx="5425065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1"/>
          <p:cNvSpPr txBox="1"/>
          <p:nvPr/>
        </p:nvSpPr>
        <p:spPr>
          <a:xfrm>
            <a:off x="311700" y="2208288"/>
            <a:ext cx="580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𝑊  is the weights of the model 𝑀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’ ’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shared for all inputs.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" name="Google Shape;366;p51"/>
          <p:cNvSpPr txBox="1"/>
          <p:nvPr/>
        </p:nvSpPr>
        <p:spPr>
          <a:xfrm>
            <a:off x="311625" y="2571750"/>
            <a:ext cx="555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Given a context, assuming  𝑥</a:t>
            </a:r>
            <a:r>
              <a:rPr baseline="30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𝑘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𝑖 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= 1  and  𝑥</a:t>
            </a:r>
            <a:r>
              <a:rPr baseline="30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𝑘′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𝑖  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≠ 0 for  𝑘 ≠ 𝑘′, we set: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7" name="Google Shape;36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3899" y="3248850"/>
            <a:ext cx="2232814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1"/>
          <p:cNvSpPr txBox="1"/>
          <p:nvPr/>
        </p:nvSpPr>
        <p:spPr>
          <a:xfrm>
            <a:off x="247275" y="3819423"/>
            <a:ext cx="555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We can assign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𝑊 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(𝑘, ⋅ )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:= 𝑣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𝑤 𝑘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, because the output vector is contributed by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𝑤𝑜𝑟𝑑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𝑘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at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𝑥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𝑖 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∼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𝑊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(𝑘,⋅)</a:t>
            </a:r>
            <a:endParaRPr b="1" baseline="-25000"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9" name="Google Shape;36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6775" y="1930152"/>
            <a:ext cx="3333901" cy="1854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Introduction to Word Embeddings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Surrounding words to Context vector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75" name="Google Shape;375;p52"/>
          <p:cNvSpPr txBox="1"/>
          <p:nvPr/>
        </p:nvSpPr>
        <p:spPr>
          <a:xfrm>
            <a:off x="311700" y="3049900"/>
            <a:ext cx="525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Therefore: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52"/>
          <p:cNvSpPr txBox="1"/>
          <p:nvPr/>
        </p:nvSpPr>
        <p:spPr>
          <a:xfrm>
            <a:off x="376050" y="763463"/>
            <a:ext cx="555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Given a context, assuming  𝑥</a:t>
            </a:r>
            <a:r>
              <a:rPr baseline="30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𝑘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𝑖 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= 1  and  𝑥</a:t>
            </a:r>
            <a:r>
              <a:rPr baseline="30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𝑘′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𝑖  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≠ 0 for  𝑘 ≠ 𝑘′, we set: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7" name="Google Shape;3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324" y="1440563"/>
            <a:ext cx="2232814" cy="4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2"/>
          <p:cNvSpPr txBox="1"/>
          <p:nvPr/>
        </p:nvSpPr>
        <p:spPr>
          <a:xfrm>
            <a:off x="257785" y="2011136"/>
            <a:ext cx="5553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We can assign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𝑊 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(𝑘, ⋅ )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:= 𝑣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𝑤 𝑘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, because the output vector is contributed by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𝑤𝑜𝑟𝑑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𝑘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at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𝑥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𝑖   </a:t>
            </a:r>
            <a:r>
              <a:rPr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∼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𝑊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(𝑘,⋅)</a:t>
            </a:r>
            <a:endParaRPr b="1" baseline="-25000"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9" name="Google Shape;37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38" y="3521582"/>
            <a:ext cx="5257201" cy="61607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2"/>
          <p:cNvSpPr/>
          <p:nvPr/>
        </p:nvSpPr>
        <p:spPr>
          <a:xfrm>
            <a:off x="296750" y="3046525"/>
            <a:ext cx="5351100" cy="1345200"/>
          </a:xfrm>
          <a:prstGeom prst="rect">
            <a:avLst/>
          </a:prstGeom>
          <a:noFill/>
          <a:ln cap="flat" cmpd="sng" w="28575">
            <a:solidFill>
              <a:srgbClr val="282A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52"/>
          <p:cNvSpPr txBox="1"/>
          <p:nvPr/>
        </p:nvSpPr>
        <p:spPr>
          <a:xfrm>
            <a:off x="227800" y="4505938"/>
            <a:ext cx="555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Then, we assign </a:t>
            </a:r>
            <a:r>
              <a:rPr b="1"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y := h </a:t>
            </a: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(context vector)</a:t>
            </a:r>
            <a:endParaRPr i="1"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2" name="Google Shape;38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9124" y="1930152"/>
            <a:ext cx="3333901" cy="1854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3" name="Google Shape;383;p52"/>
          <p:cNvSpPr/>
          <p:nvPr/>
        </p:nvSpPr>
        <p:spPr>
          <a:xfrm>
            <a:off x="3871092" y="1466483"/>
            <a:ext cx="269700" cy="1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52"/>
          <p:cNvSpPr/>
          <p:nvPr/>
        </p:nvSpPr>
        <p:spPr>
          <a:xfrm>
            <a:off x="1392434" y="3649066"/>
            <a:ext cx="269700" cy="1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52"/>
          <p:cNvSpPr/>
          <p:nvPr/>
        </p:nvSpPr>
        <p:spPr>
          <a:xfrm>
            <a:off x="1909883" y="3649066"/>
            <a:ext cx="269700" cy="1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52"/>
          <p:cNvSpPr/>
          <p:nvPr/>
        </p:nvSpPr>
        <p:spPr>
          <a:xfrm>
            <a:off x="2743191" y="3649066"/>
            <a:ext cx="269700" cy="1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52"/>
          <p:cNvSpPr/>
          <p:nvPr/>
        </p:nvSpPr>
        <p:spPr>
          <a:xfrm>
            <a:off x="5423382" y="3670641"/>
            <a:ext cx="188400" cy="1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Full CBOW Model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93" name="Google Shape;393;p53"/>
          <p:cNvPicPr preferRelativeResize="0"/>
          <p:nvPr/>
        </p:nvPicPr>
        <p:blipFill rotWithShape="1">
          <a:blip r:embed="rId3">
            <a:alphaModFix/>
          </a:blip>
          <a:srcRect b="0" l="24380" r="16926" t="0"/>
          <a:stretch/>
        </p:blipFill>
        <p:spPr>
          <a:xfrm>
            <a:off x="5905150" y="1023850"/>
            <a:ext cx="3095975" cy="378132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3"/>
          <p:cNvSpPr txBox="1"/>
          <p:nvPr/>
        </p:nvSpPr>
        <p:spPr>
          <a:xfrm>
            <a:off x="311700" y="1083200"/>
            <a:ext cx="56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From M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`</a:t>
            </a:r>
            <a:endParaRPr b="1"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5" name="Google Shape;39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25" y="1514300"/>
            <a:ext cx="4182402" cy="8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3"/>
          <p:cNvSpPr txBox="1"/>
          <p:nvPr/>
        </p:nvSpPr>
        <p:spPr>
          <a:xfrm>
            <a:off x="311700" y="2402800"/>
            <a:ext cx="56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From M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` `</a:t>
            </a:r>
            <a:endParaRPr b="1"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97" name="Google Shape;39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9575" y="2833900"/>
            <a:ext cx="3007175" cy="6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875" y="4156975"/>
            <a:ext cx="5824637" cy="6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3"/>
          <p:cNvSpPr txBox="1"/>
          <p:nvPr/>
        </p:nvSpPr>
        <p:spPr>
          <a:xfrm>
            <a:off x="139863" y="3801525"/>
            <a:ext cx="569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Combine</a:t>
            </a:r>
            <a:endParaRPr b="1"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0" name="Google Shape;400;p53"/>
          <p:cNvSpPr/>
          <p:nvPr/>
        </p:nvSpPr>
        <p:spPr>
          <a:xfrm>
            <a:off x="118700" y="3818050"/>
            <a:ext cx="5890200" cy="1098000"/>
          </a:xfrm>
          <a:prstGeom prst="rect">
            <a:avLst/>
          </a:prstGeom>
          <a:noFill/>
          <a:ln cap="flat" cmpd="sng" w="28575">
            <a:solidFill>
              <a:srgbClr val="282A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1" name="Google Shape;401;p53"/>
          <p:cNvSpPr/>
          <p:nvPr/>
        </p:nvSpPr>
        <p:spPr>
          <a:xfrm>
            <a:off x="1186125" y="2943775"/>
            <a:ext cx="118500" cy="20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53"/>
          <p:cNvSpPr/>
          <p:nvPr/>
        </p:nvSpPr>
        <p:spPr>
          <a:xfrm>
            <a:off x="3687773" y="2965140"/>
            <a:ext cx="269700" cy="1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Full CBOW Model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08" name="Google Shape;408;p54"/>
          <p:cNvPicPr preferRelativeResize="0"/>
          <p:nvPr/>
        </p:nvPicPr>
        <p:blipFill rotWithShape="1">
          <a:blip r:embed="rId3">
            <a:alphaModFix/>
          </a:blip>
          <a:srcRect b="0" l="24380" r="16926" t="0"/>
          <a:stretch/>
        </p:blipFill>
        <p:spPr>
          <a:xfrm>
            <a:off x="5905150" y="1023850"/>
            <a:ext cx="3095975" cy="378132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4"/>
          <p:cNvSpPr txBox="1"/>
          <p:nvPr/>
        </p:nvSpPr>
        <p:spPr>
          <a:xfrm>
            <a:off x="311700" y="1083200"/>
            <a:ext cx="5697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Given a text sequence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for training, Following the Maximum likelihood estimation (MLE), we will train the full CBOW model by maximizing this likelihood function: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0" name="Google Shape;41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875" y="2006600"/>
            <a:ext cx="4876951" cy="7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CBOW model Training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16" name="Google Shape;41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3475"/>
            <a:ext cx="8839202" cy="90216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5"/>
          <p:cNvSpPr txBox="1"/>
          <p:nvPr/>
        </p:nvSpPr>
        <p:spPr>
          <a:xfrm>
            <a:off x="311700" y="1730975"/>
            <a:ext cx="811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with </a:t>
            </a: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baseline="-25000"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 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is the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i-th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element of the </a:t>
            </a:r>
            <a:r>
              <a:rPr i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vector -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is index of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word c</a:t>
            </a:r>
            <a:r>
              <a:rPr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in dictionary</a:t>
            </a:r>
            <a:endParaRPr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8" name="Google Shape;418;p55"/>
          <p:cNvPicPr preferRelativeResize="0"/>
          <p:nvPr/>
        </p:nvPicPr>
        <p:blipFill rotWithShape="1">
          <a:blip r:embed="rId4">
            <a:alphaModFix/>
          </a:blip>
          <a:srcRect b="0" l="22448" r="28224" t="0"/>
          <a:stretch/>
        </p:blipFill>
        <p:spPr>
          <a:xfrm>
            <a:off x="496274" y="2162075"/>
            <a:ext cx="230825" cy="25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5"/>
          <p:cNvSpPr txBox="1"/>
          <p:nvPr/>
        </p:nvSpPr>
        <p:spPr>
          <a:xfrm>
            <a:off x="395675" y="4599475"/>
            <a:ext cx="544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-dim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0" name="Google Shape;420;p55"/>
          <p:cNvSpPr txBox="1"/>
          <p:nvPr/>
        </p:nvSpPr>
        <p:spPr>
          <a:xfrm>
            <a:off x="771475" y="3212138"/>
            <a:ext cx="197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y</a:t>
            </a:r>
            <a:r>
              <a:rPr b="1" baseline="-25000" i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endParaRPr baseline="-25000" i="1"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1" name="Google Shape;421;p55"/>
          <p:cNvSpPr/>
          <p:nvPr/>
        </p:nvSpPr>
        <p:spPr>
          <a:xfrm>
            <a:off x="553925" y="3402625"/>
            <a:ext cx="99000" cy="99000"/>
          </a:xfrm>
          <a:prstGeom prst="ellipse">
            <a:avLst/>
          </a:prstGeom>
          <a:solidFill>
            <a:srgbClr val="282A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2" name="Google Shape;422;p55"/>
          <p:cNvSpPr txBox="1"/>
          <p:nvPr/>
        </p:nvSpPr>
        <p:spPr>
          <a:xfrm>
            <a:off x="2027750" y="3365263"/>
            <a:ext cx="351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Loss of sequence T:</a:t>
            </a:r>
            <a:endParaRPr b="1"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3" name="Google Shape;42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7750" y="3796363"/>
            <a:ext cx="6795123" cy="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1888" y="2624788"/>
            <a:ext cx="3330363" cy="50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5"/>
          <p:cNvSpPr txBox="1"/>
          <p:nvPr/>
        </p:nvSpPr>
        <p:spPr>
          <a:xfrm>
            <a:off x="2027750" y="2663775"/>
            <a:ext cx="351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Thus:</a:t>
            </a:r>
            <a:endParaRPr b="1" sz="16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6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CBOW model Training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31" name="Google Shape;431;p56"/>
          <p:cNvSpPr txBox="1"/>
          <p:nvPr/>
        </p:nvSpPr>
        <p:spPr>
          <a:xfrm>
            <a:off x="311700" y="763475"/>
            <a:ext cx="788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Through differentiation, we can obtain its gradient with respect to any context word vector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𝑣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𝑖  </a:t>
            </a: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(𝑖=1,...,2𝑚)  as:</a:t>
            </a:r>
            <a:endParaRPr sz="1600">
              <a:solidFill>
                <a:srgbClr val="282A2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432" name="Google Shape;4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7400" y="1968850"/>
            <a:ext cx="457200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7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CBOW model Training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38" name="Google Shape;438;p57"/>
          <p:cNvSpPr txBox="1"/>
          <p:nvPr/>
        </p:nvSpPr>
        <p:spPr>
          <a:xfrm>
            <a:off x="311700" y="763475"/>
            <a:ext cx="788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Through differentiation, we can obtain its gradient with respect to any context word vector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𝑣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O𝑖  </a:t>
            </a: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(𝑖=1,...,2𝑚)  as:</a:t>
            </a:r>
            <a:endParaRPr sz="1600">
              <a:solidFill>
                <a:srgbClr val="282A2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439" name="Google Shape;43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2100"/>
            <a:ext cx="8839203" cy="84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338" y="2752598"/>
            <a:ext cx="6482125" cy="15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7"/>
          <p:cNvSpPr/>
          <p:nvPr/>
        </p:nvSpPr>
        <p:spPr>
          <a:xfrm>
            <a:off x="890225" y="2720125"/>
            <a:ext cx="6805200" cy="1612200"/>
          </a:xfrm>
          <a:prstGeom prst="rect">
            <a:avLst/>
          </a:prstGeom>
          <a:noFill/>
          <a:ln cap="flat" cmpd="sng" w="28575">
            <a:solidFill>
              <a:srgbClr val="282A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57"/>
          <p:cNvSpPr/>
          <p:nvPr/>
        </p:nvSpPr>
        <p:spPr>
          <a:xfrm>
            <a:off x="7310875" y="3202550"/>
            <a:ext cx="183600" cy="22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8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CBOW model Training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48" name="Google Shape;448;p58"/>
          <p:cNvSpPr txBox="1"/>
          <p:nvPr/>
        </p:nvSpPr>
        <p:spPr>
          <a:xfrm>
            <a:off x="311700" y="763475"/>
            <a:ext cx="788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Through differentiation, we can obtain its gradient with respect to any context word vector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𝑣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O𝑖  </a:t>
            </a: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(𝑖=1,...,2𝑚)  as:</a:t>
            </a:r>
            <a:endParaRPr sz="1600">
              <a:solidFill>
                <a:srgbClr val="282A2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449" name="Google Shape;4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200" y="1440575"/>
            <a:ext cx="5621575" cy="13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88" y="3120025"/>
            <a:ext cx="8839199" cy="1152328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8"/>
          <p:cNvSpPr/>
          <p:nvPr/>
        </p:nvSpPr>
        <p:spPr>
          <a:xfrm>
            <a:off x="79125" y="2937750"/>
            <a:ext cx="8912400" cy="1329300"/>
          </a:xfrm>
          <a:prstGeom prst="rect">
            <a:avLst/>
          </a:prstGeom>
          <a:noFill/>
          <a:ln cap="flat" cmpd="sng" w="28575">
            <a:solidFill>
              <a:srgbClr val="282A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Google Shape;452;p58"/>
          <p:cNvSpPr/>
          <p:nvPr/>
        </p:nvSpPr>
        <p:spPr>
          <a:xfrm>
            <a:off x="7224625" y="1800775"/>
            <a:ext cx="158100" cy="24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3" name="Google Shape;453;p58"/>
          <p:cNvSpPr/>
          <p:nvPr/>
        </p:nvSpPr>
        <p:spPr>
          <a:xfrm>
            <a:off x="8710650" y="3364300"/>
            <a:ext cx="217800" cy="34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9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CBOW model Training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59" name="Google Shape;459;p59"/>
          <p:cNvSpPr txBox="1"/>
          <p:nvPr/>
        </p:nvSpPr>
        <p:spPr>
          <a:xfrm>
            <a:off x="311700" y="763475"/>
            <a:ext cx="788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Through differentiation, we can obtain its gradient with respect to any context word vector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𝑣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O𝑖  </a:t>
            </a: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(𝑖=1,...,2𝑚)  as:</a:t>
            </a:r>
            <a:endParaRPr sz="1600">
              <a:solidFill>
                <a:srgbClr val="282A2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460" name="Google Shape;4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88" y="1529600"/>
            <a:ext cx="8839199" cy="115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50" y="3087099"/>
            <a:ext cx="8220076" cy="13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9"/>
          <p:cNvSpPr/>
          <p:nvPr/>
        </p:nvSpPr>
        <p:spPr>
          <a:xfrm>
            <a:off x="371050" y="3046376"/>
            <a:ext cx="8442000" cy="1427100"/>
          </a:xfrm>
          <a:prstGeom prst="rect">
            <a:avLst/>
          </a:prstGeom>
          <a:noFill/>
          <a:ln cap="flat" cmpd="sng" w="28575">
            <a:solidFill>
              <a:srgbClr val="282A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59"/>
          <p:cNvSpPr/>
          <p:nvPr/>
        </p:nvSpPr>
        <p:spPr>
          <a:xfrm>
            <a:off x="6095250" y="3275475"/>
            <a:ext cx="138600" cy="20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4" name="Google Shape;464;p59"/>
          <p:cNvSpPr/>
          <p:nvPr/>
        </p:nvSpPr>
        <p:spPr>
          <a:xfrm>
            <a:off x="8741550" y="1779200"/>
            <a:ext cx="197700" cy="29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5" name="Google Shape;465;p59"/>
          <p:cNvSpPr/>
          <p:nvPr/>
        </p:nvSpPr>
        <p:spPr>
          <a:xfrm>
            <a:off x="8430275" y="3481575"/>
            <a:ext cx="197700" cy="29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0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CBOW model Training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71" name="Google Shape;471;p60"/>
          <p:cNvSpPr txBox="1"/>
          <p:nvPr/>
        </p:nvSpPr>
        <p:spPr>
          <a:xfrm>
            <a:off x="311700" y="763475"/>
            <a:ext cx="788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Through differentiation, we can obtain its gradient with respect to any context word vector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𝑣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O𝑖  </a:t>
            </a: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(𝑖=1,...,2𝑚)  as:</a:t>
            </a:r>
            <a:endParaRPr sz="1600">
              <a:solidFill>
                <a:srgbClr val="282A2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472" name="Google Shape;47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198" y="1504500"/>
            <a:ext cx="5309600" cy="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0"/>
          <p:cNvSpPr/>
          <p:nvPr/>
        </p:nvSpPr>
        <p:spPr>
          <a:xfrm>
            <a:off x="311700" y="2399975"/>
            <a:ext cx="6572700" cy="2555700"/>
          </a:xfrm>
          <a:prstGeom prst="rect">
            <a:avLst/>
          </a:prstGeom>
          <a:noFill/>
          <a:ln cap="flat" cmpd="sng" w="28575">
            <a:solidFill>
              <a:srgbClr val="282A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4" name="Google Shape;47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700" y="2531825"/>
            <a:ext cx="6142525" cy="10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700" y="3630125"/>
            <a:ext cx="6142526" cy="1263454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60"/>
          <p:cNvSpPr/>
          <p:nvPr/>
        </p:nvSpPr>
        <p:spPr>
          <a:xfrm>
            <a:off x="5590800" y="3849175"/>
            <a:ext cx="138600" cy="20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7" name="Google Shape;477;p60"/>
          <p:cNvSpPr/>
          <p:nvPr/>
        </p:nvSpPr>
        <p:spPr>
          <a:xfrm>
            <a:off x="5590800" y="2626675"/>
            <a:ext cx="138600" cy="20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8" name="Google Shape;478;p60"/>
          <p:cNvSpPr/>
          <p:nvPr/>
        </p:nvSpPr>
        <p:spPr>
          <a:xfrm>
            <a:off x="5519700" y="1544600"/>
            <a:ext cx="138600" cy="20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9" name="Google Shape;479;p60"/>
          <p:cNvSpPr/>
          <p:nvPr/>
        </p:nvSpPr>
        <p:spPr>
          <a:xfrm>
            <a:off x="7080967" y="1639025"/>
            <a:ext cx="197700" cy="29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" name="Google Shape;480;p60"/>
          <p:cNvSpPr/>
          <p:nvPr/>
        </p:nvSpPr>
        <p:spPr>
          <a:xfrm>
            <a:off x="6370725" y="2729550"/>
            <a:ext cx="138600" cy="29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1" name="Google Shape;481;p60"/>
          <p:cNvSpPr/>
          <p:nvPr/>
        </p:nvSpPr>
        <p:spPr>
          <a:xfrm>
            <a:off x="6370725" y="3960250"/>
            <a:ext cx="138600" cy="29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CBOW model Training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87" name="Google Shape;487;p61"/>
          <p:cNvSpPr txBox="1"/>
          <p:nvPr/>
        </p:nvSpPr>
        <p:spPr>
          <a:xfrm>
            <a:off x="311700" y="763475"/>
            <a:ext cx="788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Through differentiation, we can obtain its gradient with respect to any context word vector  </a:t>
            </a:r>
            <a:r>
              <a:rPr b="1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𝑣</a:t>
            </a:r>
            <a:r>
              <a:rPr b="1" baseline="-25000" lang="vi" sz="16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O𝑖  </a:t>
            </a:r>
            <a:r>
              <a:rPr lang="vi" sz="1600">
                <a:solidFill>
                  <a:srgbClr val="282A2C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(𝑖=1,...,2𝑚)  as:</a:t>
            </a:r>
            <a:endParaRPr sz="1600">
              <a:solidFill>
                <a:srgbClr val="282A2C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488" name="Google Shape;48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387" y="1546350"/>
            <a:ext cx="4985226" cy="10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50" y="3036625"/>
            <a:ext cx="7962900" cy="1067750"/>
          </a:xfrm>
          <a:prstGeom prst="rect">
            <a:avLst/>
          </a:prstGeom>
          <a:noFill/>
          <a:ln cap="flat" cmpd="sng" w="28575">
            <a:solidFill>
              <a:srgbClr val="282A2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0" name="Google Shape;490;p61"/>
          <p:cNvSpPr txBox="1"/>
          <p:nvPr/>
        </p:nvSpPr>
        <p:spPr>
          <a:xfrm>
            <a:off x="590550" y="4451125"/>
            <a:ext cx="702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latin typeface="Open Sans"/>
                <a:ea typeface="Open Sans"/>
                <a:cs typeface="Open Sans"/>
                <a:sym typeface="Open Sans"/>
              </a:rPr>
              <a:t>Since  2𝑚 ≪ |𝑉|  in language tasks:  𝑂(|𝑉|)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1" name="Google Shape;491;p61"/>
          <p:cNvSpPr/>
          <p:nvPr/>
        </p:nvSpPr>
        <p:spPr>
          <a:xfrm>
            <a:off x="3840025" y="3216125"/>
            <a:ext cx="138600" cy="20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" name="Google Shape;492;p61"/>
          <p:cNvSpPr/>
          <p:nvPr/>
        </p:nvSpPr>
        <p:spPr>
          <a:xfrm>
            <a:off x="7731375" y="3378408"/>
            <a:ext cx="138600" cy="20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3" name="Google Shape;493;p61"/>
          <p:cNvSpPr/>
          <p:nvPr/>
        </p:nvSpPr>
        <p:spPr>
          <a:xfrm>
            <a:off x="6142875" y="1681141"/>
            <a:ext cx="138600" cy="20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4" name="Google Shape;494;p61"/>
          <p:cNvSpPr/>
          <p:nvPr/>
        </p:nvSpPr>
        <p:spPr>
          <a:xfrm flipH="1">
            <a:off x="6757325" y="1845175"/>
            <a:ext cx="208500" cy="20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" name="Google Shape;495;p61"/>
          <p:cNvSpPr/>
          <p:nvPr/>
        </p:nvSpPr>
        <p:spPr>
          <a:xfrm flipH="1">
            <a:off x="4507200" y="3354625"/>
            <a:ext cx="208500" cy="22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Introduction to Word Embeddings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Problem Statement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311700" y="1661775"/>
            <a:ext cx="822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In the field of Natural Language Processing (NLP), the fundamental challenge lies in translating human language—which consists of discrete, symbolic, and unstructured data—into a format that machine learning algorithms can process.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311700" y="3002425"/>
            <a:ext cx="822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Computers operate on numerical data, specifically vectors and matrices. Therefore, we need a robust mapping function to transform the vocabulary of a language into a vector space.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Skip-Gram</a:t>
            </a:r>
            <a:r>
              <a:rPr b="0" lang="vi">
                <a:latin typeface="Open Sans SemiBold"/>
                <a:ea typeface="Open Sans SemiBold"/>
                <a:cs typeface="Open Sans SemiBold"/>
                <a:sym typeface="Open Sans SemiBold"/>
              </a:rPr>
              <a:t> Model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01" name="Google Shape;50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14125"/>
            <a:ext cx="8600400" cy="5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2"/>
          <p:cNvSpPr txBox="1"/>
          <p:nvPr/>
        </p:nvSpPr>
        <p:spPr>
          <a:xfrm>
            <a:off x="98925" y="1152425"/>
            <a:ext cx="78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Reversely to model M:</a:t>
            </a:r>
            <a:endParaRPr b="1" sz="16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3" name="Google Shape;503;p62"/>
          <p:cNvSpPr txBox="1"/>
          <p:nvPr/>
        </p:nvSpPr>
        <p:spPr>
          <a:xfrm>
            <a:off x="311700" y="2235450"/>
            <a:ext cx="8600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Therefore, for any word with index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 𝑖  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in the dictionary, we call vector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𝑣</a:t>
            </a:r>
            <a:r>
              <a:rPr b="1" baseline="-25000" lang="vi" sz="1600">
                <a:latin typeface="Open Sans"/>
                <a:ea typeface="Open Sans"/>
                <a:cs typeface="Open Sans"/>
                <a:sym typeface="Open Sans"/>
              </a:rPr>
              <a:t>𝑖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∈ ℝ</a:t>
            </a:r>
            <a:r>
              <a:rPr b="1" baseline="30000" lang="vi" sz="1600">
                <a:latin typeface="Open Sans"/>
                <a:ea typeface="Open Sans"/>
                <a:cs typeface="Open Sans"/>
                <a:sym typeface="Open Sans"/>
              </a:rPr>
              <a:t>𝑁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as its representation in center role and vector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𝑢</a:t>
            </a:r>
            <a:r>
              <a:rPr b="1" baseline="-25000" lang="vi" sz="1600">
                <a:latin typeface="Open Sans"/>
                <a:ea typeface="Open Sans"/>
                <a:cs typeface="Open Sans"/>
                <a:sym typeface="Open Sans"/>
              </a:rPr>
              <a:t>𝑖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∈ ℝ</a:t>
            </a:r>
            <a:r>
              <a:rPr b="1" baseline="30000" lang="vi" sz="1600">
                <a:latin typeface="Open Sans"/>
                <a:ea typeface="Open Sans"/>
                <a:cs typeface="Open Sans"/>
                <a:sym typeface="Open Sans"/>
              </a:rPr>
              <a:t>𝑁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as its representation in context role.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504" name="Google Shape;50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25" y="3676770"/>
            <a:ext cx="8991577" cy="11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2"/>
          <p:cNvSpPr txBox="1"/>
          <p:nvPr/>
        </p:nvSpPr>
        <p:spPr>
          <a:xfrm>
            <a:off x="98925" y="3245670"/>
            <a:ext cx="788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Why CBOW and Skip-Gram are consistent:</a:t>
            </a:r>
            <a:endParaRPr b="1" sz="16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3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Architecture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11" name="Google Shape;511;p63"/>
          <p:cNvPicPr preferRelativeResize="0"/>
          <p:nvPr/>
        </p:nvPicPr>
        <p:blipFill rotWithShape="1">
          <a:blip r:embed="rId3">
            <a:alphaModFix/>
          </a:blip>
          <a:srcRect b="0" l="19953" r="27591" t="4470"/>
          <a:stretch/>
        </p:blipFill>
        <p:spPr>
          <a:xfrm>
            <a:off x="5103900" y="648700"/>
            <a:ext cx="3729074" cy="43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3"/>
          <p:cNvSpPr txBox="1"/>
          <p:nvPr/>
        </p:nvSpPr>
        <p:spPr>
          <a:xfrm>
            <a:off x="108800" y="846550"/>
            <a:ext cx="5163300" cy="14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𝑊</a:t>
            </a:r>
            <a:r>
              <a:rPr baseline="-25000" lang="vi" sz="1600">
                <a:latin typeface="Open Sans Medium"/>
                <a:ea typeface="Open Sans Medium"/>
                <a:cs typeface="Open Sans Medium"/>
                <a:sym typeface="Open Sans Medium"/>
              </a:rPr>
              <a:t>𝑉 𝑥 𝑁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is the weights matrix whose each row at index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𝑖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is the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𝑣</a:t>
            </a:r>
            <a:r>
              <a:rPr b="1" baseline="-25000" lang="vi" sz="1600">
                <a:latin typeface="Open Sans"/>
                <a:ea typeface="Open Sans"/>
                <a:cs typeface="Open Sans"/>
                <a:sym typeface="Open Sans"/>
              </a:rPr>
              <a:t>𝑖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vector of word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𝑖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in dictionary. 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𝑊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’</a:t>
            </a:r>
            <a:r>
              <a:rPr baseline="-25000" lang="vi" sz="1600">
                <a:latin typeface="Open Sans Medium"/>
                <a:ea typeface="Open Sans Medium"/>
                <a:cs typeface="Open Sans Medium"/>
                <a:sym typeface="Open Sans Medium"/>
              </a:rPr>
              <a:t>𝑁 𝑥 𝑉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is the weights matrix whose each column at index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𝑗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is the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𝑢</a:t>
            </a:r>
            <a:r>
              <a:rPr b="1" baseline="-25000" lang="vi" sz="1600">
                <a:latin typeface="Open Sans"/>
                <a:ea typeface="Open Sans"/>
                <a:cs typeface="Open Sans"/>
                <a:sym typeface="Open Sans"/>
              </a:rPr>
              <a:t>𝑗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vector of word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𝑗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in dictionary.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513" name="Google Shape;513;p63"/>
          <p:cNvSpPr txBox="1"/>
          <p:nvPr/>
        </p:nvSpPr>
        <p:spPr>
          <a:xfrm>
            <a:off x="148375" y="2423375"/>
            <a:ext cx="51237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Similar to CBOW, at output layer with softmax, we have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𝑝(𝑤</a:t>
            </a:r>
            <a:r>
              <a:rPr b="1" baseline="-25000" lang="vi" sz="1600">
                <a:latin typeface="Open Sans"/>
                <a:ea typeface="Open Sans"/>
                <a:cs typeface="Open Sans"/>
                <a:sym typeface="Open Sans"/>
              </a:rPr>
              <a:t>𝑜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∣ 𝑤</a:t>
            </a:r>
            <a:r>
              <a:rPr b="1" baseline="-25000" lang="vi" sz="1600">
                <a:latin typeface="Open Sans"/>
                <a:ea typeface="Open Sans"/>
                <a:cs typeface="Open Sans"/>
                <a:sym typeface="Open Sans"/>
              </a:rPr>
              <a:t>𝑐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)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formula as below, where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𝑤</a:t>
            </a:r>
            <a:r>
              <a:rPr b="1" baseline="-25000" lang="vi" sz="1600">
                <a:latin typeface="Open Sans"/>
                <a:ea typeface="Open Sans"/>
                <a:cs typeface="Open Sans"/>
                <a:sym typeface="Open Sans"/>
              </a:rPr>
              <a:t>𝑜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is the word at index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𝑜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and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𝑤</a:t>
            </a:r>
            <a:r>
              <a:rPr b="1" baseline="-25000" lang="vi" sz="1600">
                <a:latin typeface="Open Sans"/>
                <a:ea typeface="Open Sans"/>
                <a:cs typeface="Open Sans"/>
                <a:sym typeface="Open Sans"/>
              </a:rPr>
              <a:t>𝑐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is the word at index  </a:t>
            </a:r>
            <a:r>
              <a:rPr b="1" lang="vi" sz="1600">
                <a:latin typeface="Open Sans"/>
                <a:ea typeface="Open Sans"/>
                <a:cs typeface="Open Sans"/>
                <a:sym typeface="Open Sans"/>
              </a:rPr>
              <a:t>𝑐</a:t>
            </a: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  in the dictionary.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514" name="Google Shape;514;p63"/>
          <p:cNvPicPr preferRelativeResize="0"/>
          <p:nvPr/>
        </p:nvPicPr>
        <p:blipFill rotWithShape="1">
          <a:blip r:embed="rId4">
            <a:alphaModFix/>
          </a:blip>
          <a:srcRect b="6041" l="0" r="0" t="0"/>
          <a:stretch/>
        </p:blipFill>
        <p:spPr>
          <a:xfrm>
            <a:off x="79136" y="3704075"/>
            <a:ext cx="6273401" cy="11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3"/>
          <p:cNvSpPr/>
          <p:nvPr/>
        </p:nvSpPr>
        <p:spPr>
          <a:xfrm>
            <a:off x="3784834" y="3839759"/>
            <a:ext cx="269700" cy="1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4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Training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21" name="Google Shape;521;p64"/>
          <p:cNvPicPr preferRelativeResize="0"/>
          <p:nvPr/>
        </p:nvPicPr>
        <p:blipFill rotWithShape="1">
          <a:blip r:embed="rId3">
            <a:alphaModFix/>
          </a:blip>
          <a:srcRect b="0" l="19953" r="27591" t="4470"/>
          <a:stretch/>
        </p:blipFill>
        <p:spPr>
          <a:xfrm>
            <a:off x="5103900" y="648700"/>
            <a:ext cx="3729074" cy="43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4"/>
          <p:cNvSpPr txBox="1"/>
          <p:nvPr/>
        </p:nvSpPr>
        <p:spPr>
          <a:xfrm>
            <a:off x="257175" y="763475"/>
            <a:ext cx="47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latin typeface="Open Sans Medium"/>
                <a:ea typeface="Open Sans Medium"/>
                <a:cs typeface="Open Sans Medium"/>
                <a:sym typeface="Open Sans Medium"/>
              </a:rPr>
              <a:t>Maximum likelihood estimation</a:t>
            </a:r>
            <a:endParaRPr sz="1600"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523" name="Google Shape;52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7049" y="1244025"/>
            <a:ext cx="2868450" cy="7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5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Training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29" name="Google Shape;5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25" y="949550"/>
            <a:ext cx="7896425" cy="371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6"/>
          <p:cNvSpPr txBox="1"/>
          <p:nvPr/>
        </p:nvSpPr>
        <p:spPr>
          <a:xfrm>
            <a:off x="311700" y="301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Training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35" name="Google Shape;535;p66"/>
          <p:cNvPicPr preferRelativeResize="0"/>
          <p:nvPr/>
        </p:nvPicPr>
        <p:blipFill rotWithShape="1">
          <a:blip r:embed="rId3">
            <a:alphaModFix/>
          </a:blip>
          <a:srcRect b="0" l="0" r="1477" t="0"/>
          <a:stretch/>
        </p:blipFill>
        <p:spPr>
          <a:xfrm>
            <a:off x="142688" y="814150"/>
            <a:ext cx="8858625" cy="30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00" y="4102025"/>
            <a:ext cx="6097901" cy="6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7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Approximate</a:t>
            </a:r>
            <a:r>
              <a:rPr lang="vi">
                <a:latin typeface="Open Sans"/>
                <a:ea typeface="Open Sans"/>
                <a:cs typeface="Open Sans"/>
                <a:sym typeface="Open Sans"/>
              </a:rPr>
              <a:t> Training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8"/>
          <p:cNvSpPr txBox="1"/>
          <p:nvPr>
            <p:ph type="title"/>
          </p:nvPr>
        </p:nvSpPr>
        <p:spPr>
          <a:xfrm>
            <a:off x="311700" y="21165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vi" sz="3200">
                <a:highlight>
                  <a:schemeClr val="lt1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Why </a:t>
            </a:r>
            <a:r>
              <a:rPr b="0" lang="vi" sz="3200">
                <a:highlight>
                  <a:schemeClr val="lt1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approximate</a:t>
            </a:r>
            <a:r>
              <a:rPr b="0" lang="vi" sz="3200">
                <a:highlight>
                  <a:schemeClr val="lt1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b="0" lang="vi" sz="3200">
                <a:highlight>
                  <a:schemeClr val="lt1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training</a:t>
            </a:r>
            <a:r>
              <a:rPr b="0" lang="vi" sz="3200">
                <a:highlight>
                  <a:schemeClr val="lt1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?</a:t>
            </a:r>
            <a:endParaRPr b="0" sz="3200">
              <a:highlight>
                <a:schemeClr val="lt1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47" name="Google Shape;54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00" y="1332825"/>
            <a:ext cx="83439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50" y="822975"/>
            <a:ext cx="1924050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76625"/>
            <a:ext cx="24574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935025"/>
            <a:ext cx="26765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06425" y="4420800"/>
            <a:ext cx="119062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06425" y="3381638"/>
            <a:ext cx="923925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60200" y="4458900"/>
            <a:ext cx="26098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97050" y="3419738"/>
            <a:ext cx="286702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vi" sz="3200">
                <a:highlight>
                  <a:schemeClr val="lt1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Negative Sampling in Skip-Gram Model</a:t>
            </a:r>
            <a:endParaRPr b="0" sz="3200">
              <a:highlight>
                <a:schemeClr val="lt1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>
              <a:highlight>
                <a:schemeClr val="lt1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60" name="Google Shape;56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8175"/>
            <a:ext cx="8839198" cy="68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36952"/>
            <a:ext cx="8839199" cy="92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77744"/>
            <a:ext cx="8839202" cy="1482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vi" sz="3200">
                <a:highlight>
                  <a:schemeClr val="lt1"/>
                </a:highlight>
                <a:latin typeface="Open Sans SemiBold"/>
                <a:ea typeface="Open Sans SemiBold"/>
                <a:cs typeface="Open Sans SemiBold"/>
                <a:sym typeface="Open Sans SemiBold"/>
              </a:rPr>
              <a:t>Negative Sampling in Skip-Gram Model</a:t>
            </a:r>
            <a:endParaRPr b="0" sz="3200">
              <a:highlight>
                <a:schemeClr val="lt1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>
              <a:highlight>
                <a:schemeClr val="lt1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68" name="Google Shape;56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9500"/>
            <a:ext cx="8839199" cy="3554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lang="vi" sz="3200">
                <a:latin typeface="Open Sans SemiBold"/>
                <a:ea typeface="Open Sans SemiBold"/>
                <a:cs typeface="Open Sans SemiBold"/>
                <a:sym typeface="Open Sans SemiBold"/>
              </a:rPr>
              <a:t>Negative Sampling in Continuous Bag-of-words Model</a:t>
            </a:r>
            <a:endParaRPr b="0" sz="3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3200">
              <a:highlight>
                <a:schemeClr val="lt1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74" name="Google Shape;57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8350"/>
            <a:ext cx="8839201" cy="74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78415"/>
            <a:ext cx="8839200" cy="92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53166"/>
            <a:ext cx="8839200" cy="1291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Introduction to Word Embeddings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Semantic Gap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311700" y="1661775"/>
            <a:ext cx="8224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 core problem is not merely assigning numbers to words, but preserving semantic meaning.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Traditional approaches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treated words as atomic symbols with no inherent relationship.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 Result: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The system could not understand that "laptop" and "notebook" are related.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 Goal: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Word Embedding bridges this gap by creating a continuous vector space where geometric proximity reflects semantic similarity.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lang="vi" sz="3200">
                <a:latin typeface="Open Sans SemiBold"/>
                <a:ea typeface="Open Sans SemiBold"/>
                <a:cs typeface="Open Sans SemiBold"/>
                <a:sym typeface="Open Sans SemiBold"/>
              </a:rPr>
              <a:t>Negative Sampling in Continuous Bag-of-words Model</a:t>
            </a:r>
            <a:endParaRPr b="0" sz="3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3200">
              <a:highlight>
                <a:schemeClr val="lt1"/>
              </a:highlight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82" name="Google Shape;58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4200"/>
            <a:ext cx="8839199" cy="3131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lang="vi" sz="3200">
                <a:latin typeface="Open Sans SemiBold"/>
                <a:ea typeface="Open Sans SemiBold"/>
                <a:cs typeface="Open Sans SemiBold"/>
                <a:sym typeface="Open Sans SemiBold"/>
              </a:rPr>
              <a:t>Hierarchical Softmax in Skip Gram Model</a:t>
            </a:r>
            <a:endParaRPr b="0" sz="3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3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88" name="Google Shape;58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175" y="1152425"/>
            <a:ext cx="7267575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lang="vi" sz="3200">
                <a:latin typeface="Open Sans SemiBold"/>
                <a:ea typeface="Open Sans SemiBold"/>
                <a:cs typeface="Open Sans SemiBold"/>
                <a:sym typeface="Open Sans SemiBold"/>
              </a:rPr>
              <a:t>Hierarchical Softmax in Skip Gram Model</a:t>
            </a:r>
            <a:endParaRPr b="0" sz="3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3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94" name="Google Shape;59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1200"/>
            <a:ext cx="8839201" cy="218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0" lang="vi" sz="3200">
                <a:latin typeface="Open Sans SemiBold"/>
                <a:ea typeface="Open Sans SemiBold"/>
                <a:cs typeface="Open Sans SemiBold"/>
                <a:sym typeface="Open Sans SemiBold"/>
              </a:rPr>
              <a:t>Hierarchical Softmax in Continuous Bag-of-words Model</a:t>
            </a:r>
            <a:endParaRPr b="0" sz="3200"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0" sz="320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00" name="Google Shape;60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8225"/>
            <a:ext cx="8839201" cy="3063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6"/>
          <p:cNvSpPr txBox="1"/>
          <p:nvPr/>
        </p:nvSpPr>
        <p:spPr>
          <a:xfrm>
            <a:off x="2213300" y="1832825"/>
            <a:ext cx="4859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>
                <a:solidFill>
                  <a:schemeClr val="accent1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Thanks for watching and listening!</a:t>
            </a:r>
            <a:endParaRPr sz="3600">
              <a:solidFill>
                <a:schemeClr val="accent1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Introduction to Word Embeddings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Applications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311700" y="1565775"/>
            <a:ext cx="8224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Semantic Search.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Machine Translation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Recommendation Systems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Sentiment Analysis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311700" y="285877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Solving CS Problems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311700" y="3272125"/>
            <a:ext cx="8224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The Curse of Dimensionality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Unsupervised Feature Extraction: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Analogical Reasoning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The One-Hot Encoding Approach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Open Sans"/>
                <a:ea typeface="Open Sans"/>
                <a:cs typeface="Open Sans"/>
                <a:sym typeface="Open Sans"/>
              </a:rPr>
              <a:t>The One-Hot Encoding Approach</a:t>
            </a:r>
            <a:endParaRPr b="0"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311700" y="1152425"/>
            <a:ext cx="569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accent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Definition and Mechanism</a:t>
            </a:r>
            <a:endParaRPr sz="1800">
              <a:solidFill>
                <a:schemeClr val="accent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311700" y="1661775"/>
            <a:ext cx="82245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Before distributed representations, the standard method was </a:t>
            </a:r>
            <a:r>
              <a:rPr b="1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One-Hot Encoding.</a:t>
            </a:r>
            <a:endParaRPr b="1"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2A2C"/>
              </a:buClr>
              <a:buSzPts val="1800"/>
              <a:buFont typeface="Open Sans"/>
              <a:buChar char="●"/>
            </a:pP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A One-Hot vector represents a word as a vector  v ∈ R</a:t>
            </a:r>
            <a:r>
              <a:rPr baseline="30000"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|V|</a:t>
            </a:r>
            <a:r>
              <a:rPr lang="vi" sz="1800">
                <a:solidFill>
                  <a:srgbClr val="282A2C"/>
                </a:solidFill>
                <a:latin typeface="Open Sans"/>
                <a:ea typeface="Open Sans"/>
                <a:cs typeface="Open Sans"/>
                <a:sym typeface="Open Sans"/>
              </a:rPr>
              <a:t>  where only one element is  1  and all others are  0 . For a vocabulary  V=[apple,banana,cat] :</a:t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82A2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275" y="3470850"/>
            <a:ext cx="2482125" cy="13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